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10-3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501384"/>
            <a:ext cx="675894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Tipos de Discos Duros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36678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Los discos duros son una parte esencial de cualquier sistema informático, y existen varios tipos para diferentes necesidades y usos. En las siguientes secciones, exploraremos en detalle los distintos tipos de discos duros disponibles en el mercado.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356027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219" y="5363647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5339358"/>
            <a:ext cx="31394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Wilbert Rangel Sanchez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169557"/>
            <a:ext cx="9067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Discos duros de estado sólido SATA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37077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4052" y="3412450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447098"/>
            <a:ext cx="29489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Amplia Compatibilidad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927515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Los discos duros SATA SSDs son compatibles con una variedad de sistemas, lo que los hace ideales para actualizaciones de hardware en computadoras existentes.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37077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48338" y="3412450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447098"/>
            <a:ext cx="29032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Rendimiento Mejorado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927515"/>
            <a:ext cx="38200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Ofrecen una mejora significativa en velocidad y rendimiento en comparación con los discos duros mecánicos, lo que resulta en tiempos de carga más rápidos y una mayor eficiencia del sistema.</a:t>
            </a:r>
            <a:endParaRPr lang="en-US" sz="1750" dirty="0"/>
          </a:p>
        </p:txBody>
      </p:sp>
      <p:pic>
        <p:nvPicPr>
          <p:cNvPr id="1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865471"/>
            <a:ext cx="46253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Discos duros HDD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115270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Funcionamiento Tradicional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031813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Los discos duros HDD utilizan tecnología mecánica para el almacenamiento de datos. Consisten en discos magnéticos giratorios y un brazo de lectura/escritura.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11527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Alta Capacidad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847398" y="3684627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Estos discos ofrecen una gran capacidad de almacenamiento a un costo relativamente bajo, lo que los hace ideales para aplicaciones de almacenamiento a largo plazo.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115270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Rendimiento Moderado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346406" y="4031813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 comparación con otros tipos, los HDDs ofrecen velocidades de lectura/escritura moderadas, adecuadas para aplicaciones generales.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407319"/>
            <a:ext cx="44653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Discos duros SSD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71962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499241" y="276129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070503" y="2795945"/>
            <a:ext cx="24409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Rapidez en Acceso a Datos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070503" y="3623548"/>
            <a:ext cx="2440900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Los SSDs proporcionan velocidades de lectura/escritura significativamente más rápidas que los HDDs, lo que resulta en un rendimiento general del sistema mucho más rápido.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733574" y="271962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884426" y="276129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455688" y="2795945"/>
            <a:ext cx="24409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Confiabilidad y Durabilidad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455688" y="3623548"/>
            <a:ext cx="244090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Debido a la falta de partes móviles, los SSDs son más resistentes a impactos físicos y vibraciones, lo que los hace ideales para dispositivos portátiles.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118759" y="271962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D785E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269611" y="276129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9840873" y="2795945"/>
            <a:ext cx="2385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Tamaño Compacto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9840873" y="3276362"/>
            <a:ext cx="244090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Los SSDs son extremadamente compactos, lo que permite su uso en dispositivos delgados y livianos, como ultrabooks y tablets.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3611047"/>
            <a:ext cx="54102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Discos duros híbridos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4638675"/>
            <a:ext cx="4855726" cy="2757249"/>
          </a:xfrm>
          <a:prstGeom prst="roundRect">
            <a:avLst>
              <a:gd name="adj" fmla="val 14506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598301" y="4888587"/>
            <a:ext cx="2872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Mezcla de Tecnologías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598301" y="5369004"/>
            <a:ext cx="435590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Estos discos combinan la capacidad de almacenamiento de un HDD con la velocidad de acceso a datos de un SSD, ofreciendo un equilibrio entre rendimiento y costo.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426285" y="4638675"/>
            <a:ext cx="4855726" cy="2757249"/>
          </a:xfrm>
          <a:prstGeom prst="roundRect">
            <a:avLst>
              <a:gd name="adj" fmla="val 14506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676198" y="4888587"/>
            <a:ext cx="3208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Optimización Automática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7676198" y="5369004"/>
            <a:ext cx="4355902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Los discos duros híbridos utilizan algoritmos inteligentes para aprender y almacenar los datos más utilizados en la memoria SSD, lo que resulta en una rápida recuperación de datos.</a:t>
            </a:r>
            <a:endParaRPr lang="en-US" sz="1750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98514" y="605909"/>
            <a:ext cx="5547360" cy="687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12"/>
              </a:lnSpc>
              <a:buNone/>
            </a:pPr>
            <a:r>
              <a:rPr lang="en-US" sz="433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Discos duros externos</a:t>
            </a:r>
            <a:endParaRPr lang="en-US" sz="4330" dirty="0"/>
          </a:p>
        </p:txBody>
      </p:sp>
      <p:sp>
        <p:nvSpPr>
          <p:cNvPr id="7" name="Shape 3"/>
          <p:cNvSpPr/>
          <p:nvPr/>
        </p:nvSpPr>
        <p:spPr>
          <a:xfrm>
            <a:off x="2714744" y="1623179"/>
            <a:ext cx="27384" cy="6000512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8" name="Shape 4"/>
          <p:cNvSpPr/>
          <p:nvPr/>
        </p:nvSpPr>
        <p:spPr>
          <a:xfrm>
            <a:off x="2975848" y="2028706"/>
            <a:ext cx="769739" cy="27384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9" name="Shape 5"/>
          <p:cNvSpPr/>
          <p:nvPr/>
        </p:nvSpPr>
        <p:spPr>
          <a:xfrm>
            <a:off x="2481024" y="1794986"/>
            <a:ext cx="494824" cy="494824"/>
          </a:xfrm>
          <a:prstGeom prst="roundRect">
            <a:avLst>
              <a:gd name="adj" fmla="val 80014"/>
            </a:avLst>
          </a:prstGeom>
          <a:solidFill>
            <a:srgbClr val="00002E"/>
          </a:solidFill>
          <a:ln w="27384">
            <a:solidFill>
              <a:srgbClr val="F2B42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2629376" y="1836182"/>
            <a:ext cx="198120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47"/>
              </a:lnSpc>
              <a:buNone/>
            </a:pPr>
            <a:r>
              <a:rPr lang="en-US" sz="2598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598" dirty="0"/>
          </a:p>
        </p:txBody>
      </p:sp>
      <p:sp>
        <p:nvSpPr>
          <p:cNvPr id="11" name="Text 7"/>
          <p:cNvSpPr/>
          <p:nvPr/>
        </p:nvSpPr>
        <p:spPr>
          <a:xfrm>
            <a:off x="3938111" y="1843087"/>
            <a:ext cx="2199561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06"/>
              </a:lnSpc>
              <a:buNone/>
            </a:pPr>
            <a:r>
              <a:rPr lang="en-US" sz="2165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Portabilidad</a:t>
            </a:r>
            <a:endParaRPr lang="en-US" sz="2165" dirty="0"/>
          </a:p>
        </p:txBody>
      </p:sp>
      <p:sp>
        <p:nvSpPr>
          <p:cNvPr id="12" name="Text 8"/>
          <p:cNvSpPr/>
          <p:nvPr/>
        </p:nvSpPr>
        <p:spPr>
          <a:xfrm>
            <a:off x="3938111" y="2318623"/>
            <a:ext cx="8293775" cy="7036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1"/>
              </a:lnSpc>
              <a:buNone/>
            </a:pPr>
            <a:r>
              <a:rPr lang="en-US" sz="1732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Estos discos duros son compactos y fáciles de transportar, lo que los hace ideales para respaldar datos y llevarlos sobre la marcha.</a:t>
            </a:r>
            <a:endParaRPr lang="en-US" sz="1732" dirty="0"/>
          </a:p>
        </p:txBody>
      </p:sp>
      <p:sp>
        <p:nvSpPr>
          <p:cNvPr id="13" name="Shape 9"/>
          <p:cNvSpPr/>
          <p:nvPr/>
        </p:nvSpPr>
        <p:spPr>
          <a:xfrm>
            <a:off x="2975848" y="3867626"/>
            <a:ext cx="769739" cy="27384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4" name="Shape 10"/>
          <p:cNvSpPr/>
          <p:nvPr/>
        </p:nvSpPr>
        <p:spPr>
          <a:xfrm>
            <a:off x="2481024" y="3633907"/>
            <a:ext cx="494824" cy="494824"/>
          </a:xfrm>
          <a:prstGeom prst="roundRect">
            <a:avLst>
              <a:gd name="adj" fmla="val 80014"/>
            </a:avLst>
          </a:prstGeom>
          <a:solidFill>
            <a:srgbClr val="00002E"/>
          </a:solidFill>
          <a:ln w="27384">
            <a:solidFill>
              <a:srgbClr val="D7425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2629376" y="3675102"/>
            <a:ext cx="198120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47"/>
              </a:lnSpc>
              <a:buNone/>
            </a:pPr>
            <a:r>
              <a:rPr lang="en-US" sz="2598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598" dirty="0"/>
          </a:p>
        </p:txBody>
      </p:sp>
      <p:sp>
        <p:nvSpPr>
          <p:cNvPr id="16" name="Text 12"/>
          <p:cNvSpPr/>
          <p:nvPr/>
        </p:nvSpPr>
        <p:spPr>
          <a:xfrm>
            <a:off x="3938111" y="3682008"/>
            <a:ext cx="2628900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06"/>
              </a:lnSpc>
              <a:buNone/>
            </a:pPr>
            <a:r>
              <a:rPr lang="en-US" sz="2165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Conectividad Versátil</a:t>
            </a:r>
            <a:endParaRPr lang="en-US" sz="2165" dirty="0"/>
          </a:p>
        </p:txBody>
      </p:sp>
      <p:sp>
        <p:nvSpPr>
          <p:cNvPr id="17" name="Text 13"/>
          <p:cNvSpPr/>
          <p:nvPr/>
        </p:nvSpPr>
        <p:spPr>
          <a:xfrm>
            <a:off x="3938111" y="4157543"/>
            <a:ext cx="8293775" cy="10554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1"/>
              </a:lnSpc>
              <a:buNone/>
            </a:pPr>
            <a:r>
              <a:rPr lang="en-US" sz="1732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Generalmente, vienen con puertos USB que los hacen compatibles con una amplia gama de dispositivos, como computadoras, consolas de juegos y televisores inteligentes.</a:t>
            </a:r>
            <a:endParaRPr lang="en-US" sz="1732" dirty="0"/>
          </a:p>
        </p:txBody>
      </p:sp>
      <p:sp>
        <p:nvSpPr>
          <p:cNvPr id="18" name="Shape 14"/>
          <p:cNvSpPr/>
          <p:nvPr/>
        </p:nvSpPr>
        <p:spPr>
          <a:xfrm>
            <a:off x="2975848" y="6058376"/>
            <a:ext cx="769739" cy="27384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9" name="Shape 15"/>
          <p:cNvSpPr/>
          <p:nvPr/>
        </p:nvSpPr>
        <p:spPr>
          <a:xfrm>
            <a:off x="2481024" y="5824657"/>
            <a:ext cx="494824" cy="494824"/>
          </a:xfrm>
          <a:prstGeom prst="roundRect">
            <a:avLst>
              <a:gd name="adj" fmla="val 80014"/>
            </a:avLst>
          </a:prstGeom>
          <a:solidFill>
            <a:srgbClr val="00002E"/>
          </a:solidFill>
          <a:ln w="27384">
            <a:solidFill>
              <a:srgbClr val="DD785E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2629376" y="5865852"/>
            <a:ext cx="198120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47"/>
              </a:lnSpc>
              <a:buNone/>
            </a:pPr>
            <a:r>
              <a:rPr lang="en-US" sz="2598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598" dirty="0"/>
          </a:p>
        </p:txBody>
      </p:sp>
      <p:sp>
        <p:nvSpPr>
          <p:cNvPr id="21" name="Text 17"/>
          <p:cNvSpPr/>
          <p:nvPr/>
        </p:nvSpPr>
        <p:spPr>
          <a:xfrm>
            <a:off x="3938111" y="5872758"/>
            <a:ext cx="3360420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06"/>
              </a:lnSpc>
              <a:buNone/>
            </a:pPr>
            <a:r>
              <a:rPr lang="en-US" sz="2165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Almacenamiento Adicional</a:t>
            </a:r>
            <a:endParaRPr lang="en-US" sz="2165" dirty="0"/>
          </a:p>
        </p:txBody>
      </p:sp>
      <p:sp>
        <p:nvSpPr>
          <p:cNvPr id="22" name="Text 18"/>
          <p:cNvSpPr/>
          <p:nvPr/>
        </p:nvSpPr>
        <p:spPr>
          <a:xfrm>
            <a:off x="3938111" y="6348293"/>
            <a:ext cx="8293775" cy="10554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1"/>
              </a:lnSpc>
              <a:buNone/>
            </a:pPr>
            <a:r>
              <a:rPr lang="en-US" sz="1732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Proporcionan espacio de almacenamiento adicional, lo que facilita la liberación de espacio en el disco duro interno de una computadora o la transferencia de archivos entre equipos.</a:t>
            </a:r>
            <a:endParaRPr lang="en-US" sz="1732" dirty="0"/>
          </a:p>
        </p:txBody>
      </p:sp>
      <p:pic>
        <p:nvPicPr>
          <p:cNvPr id="2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3736062"/>
            <a:ext cx="5425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Discos duros internos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4937284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499241" y="4978956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3070503" y="5013603"/>
            <a:ext cx="3756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Optimización de Rendimiento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3070503" y="5494020"/>
            <a:ext cx="413361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Los discos duros internos permiten a los usuarios personalizar el rendimiento y la capacidad de almacenamiento de sus sistemas informáticos.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4937284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577138" y="4978956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8148399" y="5013603"/>
            <a:ext cx="2750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Velocidad y Eficiencia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8148399" y="5494020"/>
            <a:ext cx="4133612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Al instalar un disco duro interno más rápido, se mejora significativamente el rendimiento del sistema en términos de tiempos de carga y transferencia de archivos.</a:t>
            </a:r>
            <a:endParaRPr lang="en-US" sz="1750" dirty="0"/>
          </a:p>
        </p:txBody>
      </p:sp>
      <p:pic>
        <p:nvPicPr>
          <p:cNvPr id="1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827961"/>
            <a:ext cx="5806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Discos duros portátiles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799" y="1855589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35028" y="207776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Resistencia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5935028" y="2558177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Estos discos están diseñados para soportar condiciones adversas, como golpes, impactos y vibraciones, lo que los hace ideales para usuarios en movimiento.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3633073"/>
            <a:ext cx="1110972" cy="199096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35028" y="3855244"/>
            <a:ext cx="39776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Capacidad de Almacenamiento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5935028" y="4335661"/>
            <a:ext cx="786217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pesar de su tamaño compacto, estos dispositivos ofrecen una gran capacidad de almacenamiento, lo que los hace adecuados para respaldos en viajes y desplazamientos.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562403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35028" y="5846207"/>
            <a:ext cx="44348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Conectividad Inalámbrica Opcional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5935028" y="632662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Algunos modelos ofrecen la conveniencia de conectividad inalámbrica, lo que facilita el acceso a los datos desde dispositivos móviles y portátiles.</a:t>
            </a:r>
            <a:endParaRPr lang="en-US" sz="175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355533"/>
            <a:ext cx="85953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Discos duros de estado sólido M.2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605332"/>
            <a:ext cx="480012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499"/>
              </a:lnSpc>
              <a:buNone/>
            </a:pPr>
            <a:r>
              <a:rPr lang="en-US" sz="3499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Compacto</a:t>
            </a:r>
            <a:endParaRPr lang="en-US" sz="3499" dirty="0"/>
          </a:p>
        </p:txBody>
      </p:sp>
      <p:sp>
        <p:nvSpPr>
          <p:cNvPr id="6" name="Text 3"/>
          <p:cNvSpPr/>
          <p:nvPr/>
        </p:nvSpPr>
        <p:spPr>
          <a:xfrm>
            <a:off x="3605451" y="4327327"/>
            <a:ext cx="2286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Tamaño Reducido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4807744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Estos discos son notablemente compactos, lo que permite su instalación en dispositivos delgados y portátiles sin comprometer el espacio interior.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81768" y="3605332"/>
            <a:ext cx="480012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499"/>
              </a:lnSpc>
              <a:buNone/>
            </a:pPr>
            <a:r>
              <a:rPr lang="en-US" sz="3499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Velocidades Ultra Rápidas</a:t>
            </a:r>
            <a:endParaRPr lang="en-US" sz="3499" dirty="0"/>
          </a:p>
        </p:txBody>
      </p:sp>
      <p:sp>
        <p:nvSpPr>
          <p:cNvPr id="9" name="Text 6"/>
          <p:cNvSpPr/>
          <p:nvPr/>
        </p:nvSpPr>
        <p:spPr>
          <a:xfrm>
            <a:off x="8148280" y="4327327"/>
            <a:ext cx="34671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Rendimiento Sobresaliente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481768" y="4807744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Ofrecen velocidades de transferencia de datos excepcionalmente altas, lo que resulta en una experiencia informática rápida y eficiente.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534245"/>
            <a:ext cx="92278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Discos duros de estado sólido NVMe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672959"/>
            <a:ext cx="9933503" cy="2022277"/>
          </a:xfrm>
          <a:prstGeom prst="roundRect">
            <a:avLst>
              <a:gd name="adj" fmla="val 19778"/>
            </a:avLst>
          </a:prstGeom>
          <a:solidFill>
            <a:srgbClr val="00002E"/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626162" y="3869293"/>
            <a:ext cx="44630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Conexión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1181" y="3869293"/>
            <a:ext cx="44630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PCI Express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626162" y="4506397"/>
            <a:ext cx="44630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Rendimiento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4506397"/>
            <a:ext cx="44630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Extremadamente Rápido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626162" y="5143500"/>
            <a:ext cx="44630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Aplicaciones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5143500"/>
            <a:ext cx="44630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Profesionales y Juegos de Alta Gama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2024-01-20T19:33:01Z</dcterms:created>
  <dcterms:modified xsi:type="dcterms:W3CDTF">2024-01-20T19:33:01Z</dcterms:modified>
</cp:coreProperties>
</file>